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2ED"/>
    <a:srgbClr val="7A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2BD1D-606A-4AFD-A5CF-A2D266396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0892E4-7A74-4607-A071-26237C099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3EC3C-7FD8-43F6-B757-3BE35F70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9337D-125A-47FC-A0B5-A8D347B6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5A119-555C-44E5-9568-19CE8F61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84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3F7FA-97E0-4918-9C06-0E9DCDD1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12DD5A-F358-4F15-8DD1-ABD862115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145A3-DD4B-444C-AA43-F9E14A76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B9741-C5F6-4EBE-AA93-808E72D6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473C69-4E28-4DA8-9D76-4EA77743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26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105669-3965-47C2-8232-12F7D7C32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D5E0E5-E56C-4019-BB27-D60EE6F41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F92E3C-1263-4951-B9E5-2357F094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CD232-1815-4C71-BAD0-096956BA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EA813-60EA-442C-8E81-C99D4323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85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FDDAF-E4D3-466B-96FA-7F886CB3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84F79-941D-4989-AF72-65932579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26315-CA63-4C30-BD2B-C958588C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F3B6A-AE38-4233-B14A-F3A20F32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0EF00-A292-4F4C-BB75-EAC63303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07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89D20-87E4-4365-B96A-A9770840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B40EE-B421-4010-B9A6-F14202F2F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9425D-4732-4BBF-8AEA-AEA1042D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C2875-BD2A-4986-8970-A22C1F17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F846B5-8973-4D31-8991-BFEDB5AA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65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2E5EE-C7AB-4344-890E-E48B29AD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5C78F-865B-4E76-A8F9-B5586C1D7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C3F24-3C16-445A-AC98-B73E10446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3CBE5F-CA50-4530-A51B-93B22ADF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9D3C4-C833-4338-874E-57306683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87264E-DC61-414D-B8EB-6CE9FDCB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2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1736C-11BE-4F3F-A272-E2C4AEF9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FD8CD6-4A86-49B4-A046-1927F751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A33C99-0F7F-4776-A0B6-EABA7526C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E1C506-31A8-461E-8BB4-B2B9A309A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4262AA-6273-4FFC-A311-8E00B8460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23C619-F9B3-4EC6-AFB5-C5A1DB23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AA8C6C-9348-4736-9EC3-520F09CE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654B32-97A7-46DB-BF8D-294261B2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25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EA903-0148-47BE-9D1D-47A1CAFD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CFE96A-3889-4AA8-AF4B-405C14B7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D3CBC9-BC01-442A-A73F-9FB5C76E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7129DB-2A18-42B4-82FB-62AF7EE6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49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FA6AEF-8FDA-4F5C-B05C-AED85E2E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59E2AA-2126-4B3B-AF79-5046B299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CD46A0-DA72-4740-A892-16C268F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5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EC57-A4C7-43EB-8DA1-7D1EC28C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0DE4B-0E5D-4208-AC16-C92FD251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C105A4-A1C4-4D05-AE4C-709DE7B21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427917-5E5A-4EE3-9E4D-B9A3A71D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5B227-53AE-40CD-8813-FAD850B6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EB5EDC-365E-4A64-906C-89904DA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97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C7AB-814F-4B33-821F-D45F7150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088577-11CC-4BD3-964D-BE8BE9E17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05D68D-DA53-4700-AFAC-B9390547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30DA9D-8C9B-4661-9AB1-6D50643E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DA15ED-2DB9-465A-9212-4C79D128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92B6A9-51EC-48F4-987F-AA2AFF45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48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14D64B-E910-4F73-8B51-F37E5BF8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17EFAE-DB23-448E-ADD2-ABE28FBD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95B91-6CDF-4FB4-93B5-8335436B7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A0FD-3F92-40FF-A2E8-E776407FFE36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CC1DE-3EDC-40C0-9117-DD2F805F0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00E0-8676-41CE-B84B-661E26377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CBF6-84E1-4717-9D91-1A75B28EEE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0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B61E2A-A737-47D1-9982-B77E6340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740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ED32C33-9F46-462B-B551-73B5EB0DFDC6}"/>
              </a:ext>
            </a:extLst>
          </p:cNvPr>
          <p:cNvSpPr txBox="1"/>
          <p:nvPr/>
        </p:nvSpPr>
        <p:spPr>
          <a:xfrm>
            <a:off x="3344500" y="2371523"/>
            <a:ext cx="6799678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FIRMA DEL ACTA COMPROMISO </a:t>
            </a:r>
          </a:p>
          <a:p>
            <a:pPr algn="ct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EC9BE6-5649-4230-BF91-E3682576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111846" y="2556582"/>
            <a:ext cx="919241" cy="1020067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F571EE6-7591-4E03-BAA0-D5E9852B418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3442605" y="462185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933E40-8943-427F-8603-96A486D1EE5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541958" y="310033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1AB84B-560F-4BF6-B330-5CC504B4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22541" y="2210182"/>
            <a:ext cx="919241" cy="16619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DB7B19-720C-4F86-9D22-97502235B0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666" t="10190" r="47029" b="74012"/>
          <a:stretch/>
        </p:blipFill>
        <p:spPr>
          <a:xfrm>
            <a:off x="777944" y="2235742"/>
            <a:ext cx="1466312" cy="206582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BFF890-997B-49A6-8622-D0840561E0B7}"/>
              </a:ext>
            </a:extLst>
          </p:cNvPr>
          <p:cNvSpPr txBox="1"/>
          <p:nvPr/>
        </p:nvSpPr>
        <p:spPr>
          <a:xfrm>
            <a:off x="2438401" y="4301571"/>
            <a:ext cx="8958470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EN MATERIA DE CONTROL INTERNO E INTEGRIDAD</a:t>
            </a:r>
          </a:p>
          <a:p>
            <a:pPr algn="ctr"/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BD1B23-DE2B-4BE4-BCE3-8A400D24150B}"/>
              </a:ext>
            </a:extLst>
          </p:cNvPr>
          <p:cNvSpPr txBox="1"/>
          <p:nvPr/>
        </p:nvSpPr>
        <p:spPr>
          <a:xfrm>
            <a:off x="4688182" y="5799917"/>
            <a:ext cx="411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Saltillo, Coahuila; a 07 de mayo 2024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838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73B3E1-F80A-4840-9E2A-873D3302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740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DE5F7F-82D3-4382-A1C1-7DABDD9CDE2F}"/>
              </a:ext>
            </a:extLst>
          </p:cNvPr>
          <p:cNvSpPr txBox="1"/>
          <p:nvPr/>
        </p:nvSpPr>
        <p:spPr>
          <a:xfrm>
            <a:off x="3344500" y="2371523"/>
            <a:ext cx="6799678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FIRMA DEL ACTA COMPROMISO </a:t>
            </a:r>
          </a:p>
          <a:p>
            <a:pPr algn="ct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B91403-ABAC-4C6E-8471-1888017A1B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111846" y="2556582"/>
            <a:ext cx="919241" cy="1020067"/>
          </a:xfrm>
          <a:prstGeom prst="rect">
            <a:avLst/>
          </a:prstGeom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5DAAF3F-B3FF-4C13-BE64-D98B344A4A9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3442605" y="462185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39616CC-3F0A-4321-A8C0-D20D3573A58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541958" y="310033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8C000A-3038-4850-BA89-7EC346DDBB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22541" y="2210182"/>
            <a:ext cx="919241" cy="16619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154DD5-381C-4FAA-9301-43674921E2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666" t="10190" r="47029" b="74012"/>
          <a:stretch/>
        </p:blipFill>
        <p:spPr>
          <a:xfrm>
            <a:off x="777944" y="2235742"/>
            <a:ext cx="1466312" cy="20658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8B25EF-19B2-433F-88A1-2CD2DCAEC612}"/>
              </a:ext>
            </a:extLst>
          </p:cNvPr>
          <p:cNvSpPr txBox="1"/>
          <p:nvPr/>
        </p:nvSpPr>
        <p:spPr>
          <a:xfrm>
            <a:off x="2438401" y="4301571"/>
            <a:ext cx="8958470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EN MATERIA DE CONTROL INTERNO E INTEGRIDAD</a:t>
            </a:r>
          </a:p>
          <a:p>
            <a:pPr algn="ctr"/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0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B109AE-1C52-4A18-A1BE-22A10F294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B0B3254-261D-4E0B-82F0-9987C671B6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260B492-B833-4185-8E8D-B020FEE4007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CD8E1E-26A5-4C2B-BAAA-ED5CCD7A1B45}"/>
              </a:ext>
            </a:extLst>
          </p:cNvPr>
          <p:cNvSpPr txBox="1"/>
          <p:nvPr/>
        </p:nvSpPr>
        <p:spPr>
          <a:xfrm>
            <a:off x="346869" y="159598"/>
            <a:ext cx="6093618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s-MX" sz="3200" b="1" dirty="0">
                <a:solidFill>
                  <a:srgbClr val="7A84CC"/>
                </a:solidFill>
                <a:latin typeface="Proxima Nova"/>
              </a:rPr>
              <a:t>Antecedentes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153E5E-790F-429D-9BAA-DAC641D12F28}"/>
              </a:ext>
            </a:extLst>
          </p:cNvPr>
          <p:cNvSpPr txBox="1"/>
          <p:nvPr/>
        </p:nvSpPr>
        <p:spPr>
          <a:xfrm>
            <a:off x="1191620" y="2275219"/>
            <a:ext cx="401103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</a:rPr>
              <a:t>ESTRATEGIAS DE</a:t>
            </a:r>
          </a:p>
          <a:p>
            <a:pPr algn="ctr"/>
            <a:r>
              <a:rPr lang="es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/>
              </a:rPr>
              <a:t>COMBATE A LA</a:t>
            </a:r>
          </a:p>
          <a:p>
            <a:pPr algn="ctr"/>
            <a:r>
              <a:rPr lang="es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/>
              </a:rPr>
              <a:t>CORRUPCIÓN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  <a:latin typeface="Proxima Nov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FC8FE4-CBB6-4E8A-8741-E19A05C93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4818"/>
            <a:ext cx="5198235" cy="39328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382ABD1-7AEC-4C39-B116-AFE98AEF603B}"/>
              </a:ext>
            </a:extLst>
          </p:cNvPr>
          <p:cNvSpPr txBox="1"/>
          <p:nvPr/>
        </p:nvSpPr>
        <p:spPr>
          <a:xfrm>
            <a:off x="7988709" y="1499930"/>
            <a:ext cx="287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roxima Nova"/>
              </a:rPr>
              <a:t>Más sólidas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326E76-9113-4A89-846A-9155B96A5DBF}"/>
              </a:ext>
            </a:extLst>
          </p:cNvPr>
          <p:cNvSpPr txBox="1"/>
          <p:nvPr/>
        </p:nvSpPr>
        <p:spPr>
          <a:xfrm>
            <a:off x="7882692" y="2287537"/>
            <a:ext cx="287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roxima Nova"/>
              </a:rPr>
              <a:t>Más eficientes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DB44A-6F7A-42F3-8F34-E8A24F7BBD5C}"/>
              </a:ext>
            </a:extLst>
          </p:cNvPr>
          <p:cNvSpPr txBox="1"/>
          <p:nvPr/>
        </p:nvSpPr>
        <p:spPr>
          <a:xfrm>
            <a:off x="7988709" y="3019553"/>
            <a:ext cx="287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roxima Nova"/>
              </a:rPr>
              <a:t>Más abiertas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235498-7DE1-4745-B2A0-885AF546B5CF}"/>
              </a:ext>
            </a:extLst>
          </p:cNvPr>
          <p:cNvSpPr txBox="1"/>
          <p:nvPr/>
        </p:nvSpPr>
        <p:spPr>
          <a:xfrm>
            <a:off x="7644152" y="3753040"/>
            <a:ext cx="287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roxima Nova"/>
              </a:rPr>
              <a:t>Más transparentes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B1FAA7-5B4B-4403-B92C-F0BE30C421B2}"/>
              </a:ext>
            </a:extLst>
          </p:cNvPr>
          <p:cNvSpPr txBox="1"/>
          <p:nvPr/>
        </p:nvSpPr>
        <p:spPr>
          <a:xfrm>
            <a:off x="7835025" y="4505322"/>
            <a:ext cx="287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roxima Nova"/>
              </a:rPr>
              <a:t>Más innovadoras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AC7781-B282-460E-9EE6-C39EFD430854}"/>
              </a:ext>
            </a:extLst>
          </p:cNvPr>
          <p:cNvSpPr txBox="1"/>
          <p:nvPr/>
        </p:nvSpPr>
        <p:spPr>
          <a:xfrm>
            <a:off x="7401475" y="5609526"/>
            <a:ext cx="2864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7B86D2"/>
                </a:solidFill>
                <a:latin typeface="Proxima Nova Th" panose="02000506030000020004" pitchFamily="2" charset="0"/>
              </a:rPr>
              <a:t>CONFIANZA</a:t>
            </a:r>
            <a:endParaRPr lang="es-MX" sz="4000" b="1" dirty="0">
              <a:solidFill>
                <a:srgbClr val="7B86D2"/>
              </a:solidFill>
              <a:latin typeface="Proxima Nova Th" panose="02000506030000020004" pitchFamily="2" charset="0"/>
            </a:endParaRP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BF0B068A-74D5-4DC3-8280-54B6550E8F24}"/>
              </a:ext>
            </a:extLst>
          </p:cNvPr>
          <p:cNvSpPr/>
          <p:nvPr/>
        </p:nvSpPr>
        <p:spPr>
          <a:xfrm>
            <a:off x="8551626" y="5150813"/>
            <a:ext cx="420096" cy="46979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6D39F0D-0ADA-4D79-AF0A-6F6644FCBCF8}"/>
              </a:ext>
            </a:extLst>
          </p:cNvPr>
          <p:cNvSpPr/>
          <p:nvPr/>
        </p:nvSpPr>
        <p:spPr>
          <a:xfrm>
            <a:off x="2057024" y="3440888"/>
            <a:ext cx="7417883" cy="18976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72197F1-2F16-41DD-BECE-15AD1D6950C7}"/>
              </a:ext>
            </a:extLst>
          </p:cNvPr>
          <p:cNvSpPr/>
          <p:nvPr/>
        </p:nvSpPr>
        <p:spPr>
          <a:xfrm>
            <a:off x="2252820" y="4128566"/>
            <a:ext cx="2126975" cy="8814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Proxima Nova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832B280-BFF9-4680-8D65-1DFF7D8EE061}"/>
              </a:ext>
            </a:extLst>
          </p:cNvPr>
          <p:cNvSpPr/>
          <p:nvPr/>
        </p:nvSpPr>
        <p:spPr>
          <a:xfrm>
            <a:off x="4785614" y="4087281"/>
            <a:ext cx="2126975" cy="881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Proxima Nova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E029810-C54C-4D33-BAE3-9EAF151274FD}"/>
              </a:ext>
            </a:extLst>
          </p:cNvPr>
          <p:cNvSpPr/>
          <p:nvPr/>
        </p:nvSpPr>
        <p:spPr>
          <a:xfrm>
            <a:off x="7261364" y="4073242"/>
            <a:ext cx="2126975" cy="881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Proxima Nov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B109AE-1C52-4A18-A1BE-22A10F294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B0B3254-261D-4E0B-82F0-9987C671B6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260B492-B833-4185-8E8D-B020FEE4007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C0C251B-5779-4F63-B40B-2A3F01992759}"/>
              </a:ext>
            </a:extLst>
          </p:cNvPr>
          <p:cNvSpPr txBox="1"/>
          <p:nvPr/>
        </p:nvSpPr>
        <p:spPr>
          <a:xfrm>
            <a:off x="2133601" y="4228970"/>
            <a:ext cx="22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Proxima Nova"/>
              </a:rPr>
              <a:t>PREVENCIÓN</a:t>
            </a:r>
          </a:p>
          <a:p>
            <a:pPr algn="ctr"/>
            <a:r>
              <a:rPr lang="es-MX" dirty="0">
                <a:latin typeface="Proxima Nova"/>
              </a:rPr>
              <a:t>Control Interno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0C24AF-7623-4794-92BA-BC02DA53D700}"/>
              </a:ext>
            </a:extLst>
          </p:cNvPr>
          <p:cNvSpPr txBox="1"/>
          <p:nvPr/>
        </p:nvSpPr>
        <p:spPr>
          <a:xfrm>
            <a:off x="4655069" y="4247907"/>
            <a:ext cx="22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Proxima Nova"/>
              </a:rPr>
              <a:t>DETECCIÓN</a:t>
            </a:r>
          </a:p>
          <a:p>
            <a:pPr algn="ctr"/>
            <a:r>
              <a:rPr lang="es-MX" dirty="0">
                <a:latin typeface="Proxima Nova"/>
              </a:rPr>
              <a:t>Control Externo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C0BA582-B90F-4C9D-AAE8-19BFFB3DAEBA}"/>
              </a:ext>
            </a:extLst>
          </p:cNvPr>
          <p:cNvSpPr txBox="1"/>
          <p:nvPr/>
        </p:nvSpPr>
        <p:spPr>
          <a:xfrm>
            <a:off x="7064988" y="4240599"/>
            <a:ext cx="22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Proxima Nova"/>
              </a:rPr>
              <a:t>CORRECCIÓN</a:t>
            </a:r>
          </a:p>
          <a:p>
            <a:pPr algn="ctr"/>
            <a:r>
              <a:rPr lang="es-MX" dirty="0">
                <a:latin typeface="Proxima Nova"/>
              </a:rPr>
              <a:t>Control Externo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2030386-6264-42CE-9097-C53D0EABD2B0}"/>
              </a:ext>
            </a:extLst>
          </p:cNvPr>
          <p:cNvSpPr/>
          <p:nvPr/>
        </p:nvSpPr>
        <p:spPr>
          <a:xfrm>
            <a:off x="2117331" y="1399340"/>
            <a:ext cx="3978669" cy="1773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Proxima Nova"/>
              </a:rPr>
              <a:t>SISTEMA NACIONAL ANTICORRUPCIÓN</a:t>
            </a:r>
          </a:p>
          <a:p>
            <a:pPr algn="ctr"/>
            <a:r>
              <a:rPr lang="es-ES" sz="3200" b="1" dirty="0">
                <a:latin typeface="Proxima Nova"/>
              </a:rPr>
              <a:t>SNA</a:t>
            </a:r>
            <a:endParaRPr lang="es-MX" sz="3200" b="1" dirty="0">
              <a:latin typeface="Proxima Nova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285BD16-91C5-4296-BBE3-857A3E4A1094}"/>
              </a:ext>
            </a:extLst>
          </p:cNvPr>
          <p:cNvSpPr/>
          <p:nvPr/>
        </p:nvSpPr>
        <p:spPr>
          <a:xfrm>
            <a:off x="5454248" y="1429527"/>
            <a:ext cx="4022088" cy="177338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Proxima Nova"/>
            </a:endParaRPr>
          </a:p>
          <a:p>
            <a:pPr algn="ctr"/>
            <a:r>
              <a:rPr lang="es-ES" b="1" dirty="0">
                <a:latin typeface="Proxima Nova"/>
              </a:rPr>
              <a:t>SISTEMA NACIONAL DE FISCALIZACIÓN</a:t>
            </a:r>
          </a:p>
          <a:p>
            <a:pPr algn="ctr"/>
            <a:r>
              <a:rPr lang="es-ES" sz="3200" b="1" dirty="0">
                <a:latin typeface="Proxima Nova"/>
              </a:rPr>
              <a:t>SNF</a:t>
            </a:r>
            <a:endParaRPr lang="es-MX" sz="3200" b="1" dirty="0">
              <a:latin typeface="Proxima Nova"/>
            </a:endParaRPr>
          </a:p>
          <a:p>
            <a:pPr algn="ctr"/>
            <a:endParaRPr lang="es-MX" b="1" dirty="0">
              <a:latin typeface="Proxima Nova"/>
            </a:endParaRPr>
          </a:p>
        </p:txBody>
      </p:sp>
      <p:sp>
        <p:nvSpPr>
          <p:cNvPr id="6" name="Flecha: curvada hacia la derecha 5">
            <a:extLst>
              <a:ext uri="{FF2B5EF4-FFF2-40B4-BE49-F238E27FC236}">
                <a16:creationId xmlns:a16="http://schemas.microsoft.com/office/drawing/2014/main" id="{C2CD1A9B-38E7-4618-8EFC-73AC95ED9E1D}"/>
              </a:ext>
            </a:extLst>
          </p:cNvPr>
          <p:cNvSpPr/>
          <p:nvPr/>
        </p:nvSpPr>
        <p:spPr>
          <a:xfrm>
            <a:off x="824247" y="2017315"/>
            <a:ext cx="1384595" cy="27347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7" name="Flecha: curvada hacia la izquierda 6">
            <a:extLst>
              <a:ext uri="{FF2B5EF4-FFF2-40B4-BE49-F238E27FC236}">
                <a16:creationId xmlns:a16="http://schemas.microsoft.com/office/drawing/2014/main" id="{CCA8B508-2E52-4DDD-B64D-D0582B434083}"/>
              </a:ext>
            </a:extLst>
          </p:cNvPr>
          <p:cNvSpPr/>
          <p:nvPr/>
        </p:nvSpPr>
        <p:spPr>
          <a:xfrm>
            <a:off x="9474907" y="2085970"/>
            <a:ext cx="1276864" cy="27065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34E47FA6-92CC-4EE7-978A-0C0D0260C128}"/>
              </a:ext>
            </a:extLst>
          </p:cNvPr>
          <p:cNvSpPr/>
          <p:nvPr/>
        </p:nvSpPr>
        <p:spPr>
          <a:xfrm>
            <a:off x="2678480" y="5458660"/>
            <a:ext cx="1243597" cy="51296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F1EDE66-8A63-4680-843B-8F89F6D876CB}"/>
              </a:ext>
            </a:extLst>
          </p:cNvPr>
          <p:cNvSpPr/>
          <p:nvPr/>
        </p:nvSpPr>
        <p:spPr>
          <a:xfrm>
            <a:off x="2006116" y="3828994"/>
            <a:ext cx="2643747" cy="1398066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5BBBE8-B431-4827-9B97-EB5988415ECC}"/>
              </a:ext>
            </a:extLst>
          </p:cNvPr>
          <p:cNvSpPr txBox="1"/>
          <p:nvPr/>
        </p:nvSpPr>
        <p:spPr>
          <a:xfrm>
            <a:off x="4341848" y="3401891"/>
            <a:ext cx="265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ESTRATEGIAS</a:t>
            </a:r>
            <a:endParaRPr lang="es-MX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B109AE-1C52-4A18-A1BE-22A10F294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B0B3254-261D-4E0B-82F0-9987C671B6F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260B492-B833-4185-8E8D-B020FEE4007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DC22A9-A054-4CF2-BF97-0D3E77D72FD4}"/>
              </a:ext>
            </a:extLst>
          </p:cNvPr>
          <p:cNvSpPr txBox="1"/>
          <p:nvPr/>
        </p:nvSpPr>
        <p:spPr>
          <a:xfrm>
            <a:off x="6496140" y="5268725"/>
            <a:ext cx="52896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</a:rPr>
              <a:t>CUMPLIMIENTO DE LOS </a:t>
            </a:r>
          </a:p>
          <a:p>
            <a:pPr algn="ctr"/>
            <a:r>
              <a:rPr lang="es-ES" sz="2800" b="1" dirty="0">
                <a:solidFill>
                  <a:srgbClr val="7A84CC"/>
                </a:solidFill>
                <a:latin typeface="Proxima Nova Rg" panose="02000506030000020004" pitchFamily="50" charset="0"/>
              </a:rPr>
              <a:t>OBJETIVOS INSTITUCIONALES</a:t>
            </a:r>
          </a:p>
          <a:p>
            <a:pPr algn="ct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DA3171-DEC7-4053-BB0C-0989D6280774}"/>
              </a:ext>
            </a:extLst>
          </p:cNvPr>
          <p:cNvSpPr txBox="1"/>
          <p:nvPr/>
        </p:nvSpPr>
        <p:spPr>
          <a:xfrm>
            <a:off x="455743" y="1057717"/>
            <a:ext cx="800219" cy="47957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CONTROL INTERNO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D3654F6-46C6-48DB-8EDD-84C5FBE38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25" y="1389683"/>
            <a:ext cx="3032760" cy="416966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5556391-BE39-4495-93E3-CB6D9D444AEA}"/>
              </a:ext>
            </a:extLst>
          </p:cNvPr>
          <p:cNvSpPr txBox="1"/>
          <p:nvPr/>
        </p:nvSpPr>
        <p:spPr>
          <a:xfrm>
            <a:off x="1868329" y="1824028"/>
            <a:ext cx="260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roxima Nova"/>
              </a:rPr>
              <a:t>Eficacia y eficiencia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57C2066-2ADF-466F-9D01-B1D4855AE3BC}"/>
              </a:ext>
            </a:extLst>
          </p:cNvPr>
          <p:cNvSpPr txBox="1"/>
          <p:nvPr/>
        </p:nvSpPr>
        <p:spPr>
          <a:xfrm>
            <a:off x="1868329" y="3274460"/>
            <a:ext cx="303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roxima Nova"/>
              </a:rPr>
              <a:t>Información confiable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A8E18F-89DC-44D4-9084-957781D41003}"/>
              </a:ext>
            </a:extLst>
          </p:cNvPr>
          <p:cNvSpPr txBox="1"/>
          <p:nvPr/>
        </p:nvSpPr>
        <p:spPr>
          <a:xfrm>
            <a:off x="1515082" y="4560839"/>
            <a:ext cx="303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Proxima Nova"/>
              </a:rPr>
              <a:t>Cumplimiento a la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Proxima Nova"/>
              </a:rPr>
              <a:t>normativa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DF5B8F8-FB39-4417-B879-D75F1771BFD0}"/>
              </a:ext>
            </a:extLst>
          </p:cNvPr>
          <p:cNvSpPr/>
          <p:nvPr/>
        </p:nvSpPr>
        <p:spPr>
          <a:xfrm>
            <a:off x="4659085" y="3389244"/>
            <a:ext cx="1875026" cy="10920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Proxima Nova Rg" panose="02000506030000020004" pitchFamily="50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30DF355-DE3A-45BF-B15E-814CDD521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70" y="1824028"/>
            <a:ext cx="4984317" cy="33009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F1CCFC-312C-4CC2-A7B7-F0414D455178}"/>
              </a:ext>
            </a:extLst>
          </p:cNvPr>
          <p:cNvSpPr txBox="1"/>
          <p:nvPr/>
        </p:nvSpPr>
        <p:spPr>
          <a:xfrm>
            <a:off x="1834756" y="374488"/>
            <a:ext cx="239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OBJETIVOS</a:t>
            </a:r>
            <a:endParaRPr lang="es-MX" sz="32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FECD68ED-235A-4BAA-AFC8-91AF00AE49F4}"/>
              </a:ext>
            </a:extLst>
          </p:cNvPr>
          <p:cNvSpPr/>
          <p:nvPr/>
        </p:nvSpPr>
        <p:spPr>
          <a:xfrm>
            <a:off x="2327564" y="931943"/>
            <a:ext cx="1286195" cy="46166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40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19310A9-B604-4C35-BEA1-57AEE37A6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59" y="1629887"/>
            <a:ext cx="3935934" cy="36486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B109AE-1C52-4A18-A1BE-22A10F294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B0B3254-261D-4E0B-82F0-9987C671B6F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260B492-B833-4185-8E8D-B020FEE4007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65901E0-7B6E-4262-8D91-1174D891D53A}"/>
              </a:ext>
            </a:extLst>
          </p:cNvPr>
          <p:cNvSpPr txBox="1"/>
          <p:nvPr/>
        </p:nvSpPr>
        <p:spPr>
          <a:xfrm>
            <a:off x="512615" y="2728530"/>
            <a:ext cx="41702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50" charset="0"/>
                <a:ea typeface="Gulim" panose="020B0600000101010101" pitchFamily="34" charset="-127"/>
              </a:rPr>
              <a:t>MODELO ESTATAL  </a:t>
            </a:r>
          </a:p>
          <a:p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50" charset="0"/>
                <a:ea typeface="Gulim" panose="020B0600000101010101" pitchFamily="34" charset="-127"/>
              </a:rPr>
              <a:t>DEL MARCO INTEGRADO DE CONTROL INTERNO (MEMICI)</a:t>
            </a:r>
          </a:p>
          <a:p>
            <a:endParaRPr lang="es-MX" sz="2400" b="1" dirty="0">
              <a:solidFill>
                <a:schemeClr val="accent1">
                  <a:lumMod val="75000"/>
                </a:schemeClr>
              </a:solidFill>
              <a:latin typeface="Proxima Nova Rg" panose="02000506030000020004" pitchFamily="50" charset="0"/>
              <a:ea typeface="Gulim" panose="020B0600000101010101" pitchFamily="34" charset="-127"/>
            </a:endParaRPr>
          </a:p>
          <a:p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50" charset="0"/>
                <a:ea typeface="Gulim" panose="020B0600000101010101" pitchFamily="34" charset="-127"/>
              </a:rPr>
              <a:t>MANUAL ADMINISTRATIVO </a:t>
            </a:r>
          </a:p>
          <a:p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Proxima Nova Rg" panose="02000506030000020004" pitchFamily="50" charset="0"/>
                <a:ea typeface="Gulim" panose="020B0600000101010101" pitchFamily="34" charset="-127"/>
              </a:rPr>
              <a:t>DE APLICACIÓN DE CONTROL INTERNO</a:t>
            </a:r>
          </a:p>
          <a:p>
            <a:endParaRPr lang="es-MX" sz="2000" b="1" dirty="0">
              <a:solidFill>
                <a:schemeClr val="accent1">
                  <a:lumMod val="75000"/>
                </a:schemeClr>
              </a:solidFill>
              <a:latin typeface="Proxima Nova Rg" panose="02000506030000020004" pitchFamily="50" charset="0"/>
              <a:ea typeface="Gulim" panose="020B0600000101010101" pitchFamily="34" charset="-127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A232DFA-56A7-4048-9DF2-6A20FDBBFC44}"/>
              </a:ext>
            </a:extLst>
          </p:cNvPr>
          <p:cNvSpPr/>
          <p:nvPr/>
        </p:nvSpPr>
        <p:spPr>
          <a:xfrm>
            <a:off x="8240393" y="2492035"/>
            <a:ext cx="443101" cy="6940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02C606C-6AA0-4F39-B892-F994E2F1C97E}"/>
              </a:ext>
            </a:extLst>
          </p:cNvPr>
          <p:cNvSpPr/>
          <p:nvPr/>
        </p:nvSpPr>
        <p:spPr>
          <a:xfrm>
            <a:off x="8224258" y="3536719"/>
            <a:ext cx="443102" cy="75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6243DB0-B178-4B42-BFAE-4527BAECA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77095" y="2153664"/>
            <a:ext cx="2982605" cy="282854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79F8C26-AC70-4386-8B86-EC0D25A9DEB5}"/>
              </a:ext>
            </a:extLst>
          </p:cNvPr>
          <p:cNvSpPr txBox="1"/>
          <p:nvPr/>
        </p:nvSpPr>
        <p:spPr>
          <a:xfrm>
            <a:off x="9037982" y="2466803"/>
            <a:ext cx="23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Proxima Nova Th" panose="02000506030000020004" pitchFamily="2" charset="0"/>
              </a:rPr>
              <a:t>FORTALECIMIENTO</a:t>
            </a:r>
          </a:p>
          <a:p>
            <a:pPr algn="ctr"/>
            <a:r>
              <a:rPr lang="es-MX" dirty="0">
                <a:latin typeface="Proxima Nova Th" panose="02000506030000020004" pitchFamily="2" charset="0"/>
              </a:rPr>
              <a:t>INSTITUCIONAL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1252CD-7491-4251-A70F-8824AE8F0184}"/>
              </a:ext>
            </a:extLst>
          </p:cNvPr>
          <p:cNvSpPr txBox="1"/>
          <p:nvPr/>
        </p:nvSpPr>
        <p:spPr>
          <a:xfrm>
            <a:off x="9030162" y="3870806"/>
            <a:ext cx="23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Proxima Nova Th" panose="02000506030000020004" pitchFamily="2" charset="0"/>
              </a:rPr>
              <a:t>ÉTICA E</a:t>
            </a:r>
          </a:p>
          <a:p>
            <a:pPr algn="ctr"/>
            <a:r>
              <a:rPr lang="es-MX" dirty="0">
                <a:latin typeface="Proxima Nova Th" panose="02000506030000020004" pitchFamily="2" charset="0"/>
              </a:rPr>
              <a:t>INTEGRIDAD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544335-F53D-4848-8008-9BD98E0CB820}"/>
              </a:ext>
            </a:extLst>
          </p:cNvPr>
          <p:cNvSpPr txBox="1"/>
          <p:nvPr/>
        </p:nvSpPr>
        <p:spPr>
          <a:xfrm>
            <a:off x="8976858" y="1857798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Proxima Nova Th" panose="02000506030000020004" pitchFamily="2" charset="0"/>
              </a:rPr>
              <a:t>PROGRAMAS DE:</a:t>
            </a:r>
            <a:endParaRPr lang="es-MX" sz="2000" b="1" dirty="0">
              <a:latin typeface="Proxima Nova Th" panose="02000506030000020004" pitchFamily="2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2B146DD-A145-4A78-B0F9-613E5BFDDDC6}"/>
              </a:ext>
            </a:extLst>
          </p:cNvPr>
          <p:cNvSpPr/>
          <p:nvPr/>
        </p:nvSpPr>
        <p:spPr>
          <a:xfrm rot="5400000">
            <a:off x="1792491" y="1547449"/>
            <a:ext cx="732672" cy="114300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D723AAB-0B51-42F0-947A-6A563168FACB}"/>
              </a:ext>
            </a:extLst>
          </p:cNvPr>
          <p:cNvSpPr txBox="1"/>
          <p:nvPr/>
        </p:nvSpPr>
        <p:spPr>
          <a:xfrm>
            <a:off x="-925703" y="99843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Proxima Nova Th" panose="02000506030000020004" pitchFamily="2" charset="0"/>
                <a:ea typeface="Gulim" panose="020B0600000101010101" pitchFamily="34" charset="-127"/>
              </a:rPr>
              <a:t>Normativa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491B704F-922B-450E-A22C-4F3704B10D13}"/>
              </a:ext>
            </a:extLst>
          </p:cNvPr>
          <p:cNvSpPr/>
          <p:nvPr/>
        </p:nvSpPr>
        <p:spPr>
          <a:xfrm>
            <a:off x="152399" y="2839054"/>
            <a:ext cx="374073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8E245AEF-A9DF-4C5A-9B90-4EF3D88BFABD}"/>
              </a:ext>
            </a:extLst>
          </p:cNvPr>
          <p:cNvSpPr/>
          <p:nvPr/>
        </p:nvSpPr>
        <p:spPr>
          <a:xfrm>
            <a:off x="167356" y="4030445"/>
            <a:ext cx="374073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ADFBA8C-5F9A-4123-A440-C8F7C9D23590}"/>
              </a:ext>
            </a:extLst>
          </p:cNvPr>
          <p:cNvSpPr txBox="1"/>
          <p:nvPr/>
        </p:nvSpPr>
        <p:spPr>
          <a:xfrm>
            <a:off x="228379" y="161195"/>
            <a:ext cx="9753600" cy="59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500" b="1" dirty="0">
                <a:solidFill>
                  <a:srgbClr val="7A84CC"/>
                </a:solidFill>
                <a:latin typeface="Proxima Nova"/>
              </a:rPr>
              <a:t>II. Normativa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34580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109F19-003D-486B-9E6F-0781987E7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C204D3-72B2-475F-B693-EB055740A13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608D0F-24C1-4574-9DB7-50E94FCFF4D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D79C4E-F1B0-4E36-9771-DF3A3F23482B}"/>
              </a:ext>
            </a:extLst>
          </p:cNvPr>
          <p:cNvSpPr txBox="1"/>
          <p:nvPr/>
        </p:nvSpPr>
        <p:spPr>
          <a:xfrm>
            <a:off x="168751" y="328791"/>
            <a:ext cx="9753600" cy="59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500" b="1" dirty="0">
                <a:solidFill>
                  <a:srgbClr val="7A84CC"/>
                </a:solidFill>
                <a:latin typeface="Proxima Nova"/>
              </a:rPr>
              <a:t>III. Esquema global de implementación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1EB2CC-1C3C-4937-8F74-878881C2063E}"/>
              </a:ext>
            </a:extLst>
          </p:cNvPr>
          <p:cNvSpPr/>
          <p:nvPr/>
        </p:nvSpPr>
        <p:spPr>
          <a:xfrm>
            <a:off x="2889373" y="1698592"/>
            <a:ext cx="5611706" cy="55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UNIDADES Y COMITÉS</a:t>
            </a:r>
          </a:p>
        </p:txBody>
      </p:sp>
      <p:sp>
        <p:nvSpPr>
          <p:cNvPr id="14" name="Flecha derecha 11">
            <a:extLst>
              <a:ext uri="{FF2B5EF4-FFF2-40B4-BE49-F238E27FC236}">
                <a16:creationId xmlns:a16="http://schemas.microsoft.com/office/drawing/2014/main" id="{501863C6-6CCC-47D2-A6D3-FE673088A6DC}"/>
              </a:ext>
            </a:extLst>
          </p:cNvPr>
          <p:cNvSpPr/>
          <p:nvPr/>
        </p:nvSpPr>
        <p:spPr>
          <a:xfrm>
            <a:off x="2171725" y="3411521"/>
            <a:ext cx="805878" cy="5693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2C4B0FF-624C-4F7F-9094-6A9287C86B1E}"/>
              </a:ext>
            </a:extLst>
          </p:cNvPr>
          <p:cNvGrpSpPr/>
          <p:nvPr/>
        </p:nvGrpSpPr>
        <p:grpSpPr>
          <a:xfrm>
            <a:off x="2948574" y="2076102"/>
            <a:ext cx="5725002" cy="4095189"/>
            <a:chOff x="467544" y="2069065"/>
            <a:chExt cx="7632848" cy="2580278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3B31930-B49B-43DF-A760-AB3E45AE960D}"/>
                </a:ext>
              </a:extLst>
            </p:cNvPr>
            <p:cNvSpPr/>
            <p:nvPr/>
          </p:nvSpPr>
          <p:spPr>
            <a:xfrm>
              <a:off x="467544" y="2069065"/>
              <a:ext cx="7632848" cy="25802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latin typeface="Proxima Nova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1BEF96F-C99B-4CCA-AEB3-F1077C2F666A}"/>
                </a:ext>
              </a:extLst>
            </p:cNvPr>
            <p:cNvSpPr/>
            <p:nvPr/>
          </p:nvSpPr>
          <p:spPr>
            <a:xfrm>
              <a:off x="616670" y="2989886"/>
              <a:ext cx="3101976" cy="11477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latin typeface="Proxima Nova Rg" panose="02000506030000020004" pitchFamily="50" charset="0"/>
                </a:rPr>
                <a:t>Unidad Especializada de Control Interno</a:t>
              </a:r>
            </a:p>
            <a:p>
              <a:pPr algn="ctr"/>
              <a:r>
                <a:rPr lang="es-MX" b="1" dirty="0">
                  <a:latin typeface="Proxima Nova Rg" panose="02000506030000020004" pitchFamily="50" charset="0"/>
                </a:rPr>
                <a:t>UECI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62C3D1D-16E2-49BC-8A30-1D641CC9CA94}"/>
                </a:ext>
              </a:extLst>
            </p:cNvPr>
            <p:cNvSpPr/>
            <p:nvPr/>
          </p:nvSpPr>
          <p:spPr>
            <a:xfrm>
              <a:off x="2554084" y="2197298"/>
              <a:ext cx="3631606" cy="1107588"/>
            </a:xfrm>
            <a:prstGeom prst="ellipse">
              <a:avLst/>
            </a:prstGeom>
            <a:solidFill>
              <a:srgbClr val="7F82E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latin typeface="Proxima Nova Rg" panose="02000506030000020004" pitchFamily="50" charset="0"/>
                </a:rPr>
                <a:t>Comité de Control </a:t>
              </a:r>
            </a:p>
            <a:p>
              <a:pPr algn="ctr"/>
              <a:r>
                <a:rPr lang="es-MX" sz="1400" dirty="0">
                  <a:latin typeface="Proxima Nova Rg" panose="02000506030000020004" pitchFamily="50" charset="0"/>
                </a:rPr>
                <a:t>y Desempeño Institucional</a:t>
              </a:r>
            </a:p>
            <a:p>
              <a:pPr algn="ctr"/>
              <a:r>
                <a:rPr lang="es-MX" b="1" dirty="0">
                  <a:latin typeface="Proxima Nova Rg" panose="02000506030000020004" pitchFamily="50" charset="0"/>
                </a:rPr>
                <a:t>COCODI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CCCCCBA-55DD-4312-8B62-31B306AFAD6F}"/>
                </a:ext>
              </a:extLst>
            </p:cNvPr>
            <p:cNvSpPr/>
            <p:nvPr/>
          </p:nvSpPr>
          <p:spPr>
            <a:xfrm>
              <a:off x="4928785" y="2959081"/>
              <a:ext cx="3067853" cy="11477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latin typeface="Proxima Nova Rg" panose="02000506030000020004" pitchFamily="50" charset="0"/>
                </a:rPr>
                <a:t>Comité de Ética</a:t>
              </a:r>
            </a:p>
            <a:p>
              <a:pPr algn="ctr"/>
              <a:r>
                <a:rPr lang="es-MX" b="1" dirty="0">
                  <a:latin typeface="Proxima Nova Rg" panose="02000506030000020004" pitchFamily="50" charset="0"/>
                </a:rPr>
                <a:t>CE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B1873BF-90AF-4CDD-8B68-2D362CF29597}"/>
                </a:ext>
              </a:extLst>
            </p:cNvPr>
            <p:cNvSpPr txBox="1"/>
            <p:nvPr/>
          </p:nvSpPr>
          <p:spPr>
            <a:xfrm>
              <a:off x="3069912" y="4008705"/>
              <a:ext cx="3009606" cy="30362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s-MX" sz="2400" b="1" dirty="0">
                  <a:solidFill>
                    <a:schemeClr val="bg2">
                      <a:lumMod val="50000"/>
                    </a:schemeClr>
                  </a:solidFill>
                  <a:latin typeface="Proxima Nova"/>
                </a:rPr>
                <a:t>AL INTERIOR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95F9837-3282-425C-9B03-96D70E49C1C1}"/>
              </a:ext>
            </a:extLst>
          </p:cNvPr>
          <p:cNvSpPr txBox="1"/>
          <p:nvPr/>
        </p:nvSpPr>
        <p:spPr>
          <a:xfrm>
            <a:off x="8501" y="3296021"/>
            <a:ext cx="2208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COMPROMISO                                                       ENTRE TITULARES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86277D8-563E-49AD-B6B4-A429434C4AC7}"/>
              </a:ext>
            </a:extLst>
          </p:cNvPr>
          <p:cNvSpPr/>
          <p:nvPr/>
        </p:nvSpPr>
        <p:spPr>
          <a:xfrm>
            <a:off x="9607843" y="3278653"/>
            <a:ext cx="2538744" cy="724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4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4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SISTEMA DE CONTROL INTERNO INSTITUCIONAL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(SCII)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8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4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4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</p:txBody>
      </p:sp>
      <p:sp>
        <p:nvSpPr>
          <p:cNvPr id="43" name="Flecha derecha 11">
            <a:extLst>
              <a:ext uri="{FF2B5EF4-FFF2-40B4-BE49-F238E27FC236}">
                <a16:creationId xmlns:a16="http://schemas.microsoft.com/office/drawing/2014/main" id="{17523BDC-FCF8-46F7-83DB-CD271C19EEBB}"/>
              </a:ext>
            </a:extLst>
          </p:cNvPr>
          <p:cNvSpPr/>
          <p:nvPr/>
        </p:nvSpPr>
        <p:spPr>
          <a:xfrm>
            <a:off x="8716372" y="3386270"/>
            <a:ext cx="805878" cy="5693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7F2386-22C4-43F8-8130-284A386599AB}"/>
              </a:ext>
            </a:extLst>
          </p:cNvPr>
          <p:cNvSpPr txBox="1"/>
          <p:nvPr/>
        </p:nvSpPr>
        <p:spPr>
          <a:xfrm>
            <a:off x="67168" y="1068218"/>
            <a:ext cx="683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Proxima Nova Rg" panose="02000506030000020004" pitchFamily="50" charset="0"/>
              </a:rPr>
              <a:t>De acuerdo al Manual Administrativo de Aplicación se conforman:</a:t>
            </a:r>
            <a:endParaRPr lang="es-MX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4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F9100F-F243-418B-BED0-47A0B9EF1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A0F46E5-953D-4124-A51C-6CE3B65A52F8}"/>
              </a:ext>
            </a:extLst>
          </p:cNvPr>
          <p:cNvSpPr/>
          <p:nvPr/>
        </p:nvSpPr>
        <p:spPr>
          <a:xfrm>
            <a:off x="1018527" y="687706"/>
            <a:ext cx="2424542" cy="12886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Proxima Nova"/>
              </a:rPr>
              <a:t>Unidad Especializada de Control Interno</a:t>
            </a:r>
          </a:p>
          <a:p>
            <a:pPr algn="ctr"/>
            <a:r>
              <a:rPr lang="es-MX" sz="1600" b="1" dirty="0">
                <a:latin typeface="Proxima Nova"/>
              </a:rPr>
              <a:t>UECI</a:t>
            </a: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7C27C28F-DC17-4867-A98B-C557CA42107C}"/>
              </a:ext>
            </a:extLst>
          </p:cNvPr>
          <p:cNvSpPr/>
          <p:nvPr/>
        </p:nvSpPr>
        <p:spPr>
          <a:xfrm>
            <a:off x="3678637" y="835717"/>
            <a:ext cx="706582" cy="65116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Proxima Nova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E377084-63B4-4A38-882C-BB057C65EE0C}"/>
              </a:ext>
            </a:extLst>
          </p:cNvPr>
          <p:cNvSpPr/>
          <p:nvPr/>
        </p:nvSpPr>
        <p:spPr>
          <a:xfrm>
            <a:off x="1036386" y="2503222"/>
            <a:ext cx="2468769" cy="1384995"/>
          </a:xfrm>
          <a:prstGeom prst="ellipse">
            <a:avLst/>
          </a:prstGeom>
          <a:solidFill>
            <a:srgbClr val="7F82E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Proxima Nova"/>
              </a:rPr>
              <a:t>Comité de Control </a:t>
            </a:r>
          </a:p>
          <a:p>
            <a:pPr algn="ctr"/>
            <a:r>
              <a:rPr lang="es-MX" sz="1200" dirty="0">
                <a:latin typeface="Proxima Nova"/>
              </a:rPr>
              <a:t>y Desempeño Institucional</a:t>
            </a:r>
          </a:p>
          <a:p>
            <a:pPr algn="ctr"/>
            <a:r>
              <a:rPr lang="es-MX" sz="1600" b="1" dirty="0">
                <a:latin typeface="Proxima Nova"/>
              </a:rPr>
              <a:t>COCODI</a:t>
            </a: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63207297-BAFA-4B99-93F2-CC2EBF3EA1A5}"/>
              </a:ext>
            </a:extLst>
          </p:cNvPr>
          <p:cNvSpPr/>
          <p:nvPr/>
        </p:nvSpPr>
        <p:spPr>
          <a:xfrm>
            <a:off x="3678637" y="2847349"/>
            <a:ext cx="706582" cy="651164"/>
          </a:xfrm>
          <a:prstGeom prst="chevron">
            <a:avLst/>
          </a:prstGeom>
          <a:solidFill>
            <a:srgbClr val="7F82E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Proxima Nova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6B432B1-0B35-4DB5-B842-A1FB35CDB9B8}"/>
              </a:ext>
            </a:extLst>
          </p:cNvPr>
          <p:cNvSpPr/>
          <p:nvPr/>
        </p:nvSpPr>
        <p:spPr>
          <a:xfrm>
            <a:off x="1080613" y="4353512"/>
            <a:ext cx="2468769" cy="14159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Proxima Nova"/>
              </a:rPr>
              <a:t>Comité de Ética</a:t>
            </a:r>
          </a:p>
          <a:p>
            <a:pPr algn="ctr"/>
            <a:r>
              <a:rPr lang="es-MX" sz="1600" b="1" dirty="0">
                <a:latin typeface="Proxima Nova"/>
              </a:rPr>
              <a:t>CE</a:t>
            </a: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DF91EA4F-3B7B-47FF-AB39-2CA7AB7648A5}"/>
              </a:ext>
            </a:extLst>
          </p:cNvPr>
          <p:cNvSpPr/>
          <p:nvPr/>
        </p:nvSpPr>
        <p:spPr>
          <a:xfrm>
            <a:off x="3627746" y="4763392"/>
            <a:ext cx="706582" cy="651164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Proxima Nov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02D3C9-8C43-4BE3-9F24-CD02D8F5323F}"/>
              </a:ext>
            </a:extLst>
          </p:cNvPr>
          <p:cNvSpPr txBox="1"/>
          <p:nvPr/>
        </p:nvSpPr>
        <p:spPr>
          <a:xfrm>
            <a:off x="1219200" y="-136510"/>
            <a:ext cx="9753600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rgbClr val="7A84CC"/>
                </a:solidFill>
                <a:latin typeface="Proxima Nova"/>
              </a:rPr>
              <a:t>Funciones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30E602-10E3-4AFD-B9B4-5321F52154EA}"/>
              </a:ext>
            </a:extLst>
          </p:cNvPr>
          <p:cNvSpPr txBox="1"/>
          <p:nvPr/>
        </p:nvSpPr>
        <p:spPr>
          <a:xfrm>
            <a:off x="4687492" y="225878"/>
            <a:ext cx="6673235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Proxima Nova"/>
              </a:rPr>
              <a:t>Establece un Programa con base al Modelo para asegurar:</a:t>
            </a:r>
          </a:p>
          <a:p>
            <a:pPr algn="just"/>
            <a:endParaRPr lang="es-ES" sz="1400" dirty="0">
              <a:latin typeface="Proxima Nov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Definición de la Base Documental. (Estructuras, Manuales, Perfiles)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Coordina el análisis de riesgos respecto los objetivos de la institución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Cumplimiento de los Procedimientos Establecidos, asi como a las obligaciones de transparentar la Información y rendir cuentas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Asegurar la atención a quejas, denuncias.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Atención a Evaluaciones , revisiones y Auditorias.</a:t>
            </a:r>
            <a:endParaRPr lang="es-MX" sz="1400" dirty="0">
              <a:latin typeface="Proxima Nova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AFCE46-2070-417A-B96A-E26F7C4F2391}"/>
              </a:ext>
            </a:extLst>
          </p:cNvPr>
          <p:cNvSpPr txBox="1"/>
          <p:nvPr/>
        </p:nvSpPr>
        <p:spPr>
          <a:xfrm>
            <a:off x="4687491" y="2506136"/>
            <a:ext cx="6673237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Proxima Nova"/>
              </a:rPr>
              <a:t>Evalúa el desempeño de la institución y toma decisiones respecto:</a:t>
            </a:r>
          </a:p>
          <a:p>
            <a:pPr algn="just"/>
            <a:endParaRPr lang="es-ES" sz="1400" dirty="0">
              <a:latin typeface="Proxima Nov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Avances de los objetivos.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Auditorías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Cuenta Pública.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Programa de Ética</a:t>
            </a:r>
            <a:endParaRPr lang="es-MX" sz="1400" dirty="0">
              <a:latin typeface="Proxima Nova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F9DBCE-7684-4AF0-9CCB-4B0FBE99EC39}"/>
              </a:ext>
            </a:extLst>
          </p:cNvPr>
          <p:cNvSpPr txBox="1"/>
          <p:nvPr/>
        </p:nvSpPr>
        <p:spPr>
          <a:xfrm>
            <a:off x="4687491" y="4335894"/>
            <a:ext cx="667323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Proxima Nova"/>
              </a:rPr>
              <a:t>Fomenta una cultura de ética e integridad a través de:</a:t>
            </a:r>
          </a:p>
          <a:p>
            <a:pPr algn="just"/>
            <a:endParaRPr lang="es-ES" sz="1400" dirty="0">
              <a:latin typeface="Proxima Nov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Promover el apego a los principios y valores a través de difusiones y capacitaciones.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Vigilar el cumplimiento de las normas de conducta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Recomendar acciones para prevenir conductas no éticas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Emitir y revisar el código de conducta.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Proxima Nova"/>
              </a:rPr>
              <a:t>Informar al OIC cualquier falta administrativa.</a:t>
            </a:r>
            <a:endParaRPr lang="es-MX" sz="1400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2413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C8E138-5636-4B93-A0A5-4BAE9EEA4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987FF96-4FCE-4D2B-A823-3EFC790010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92FE4F0-03F1-4A9E-A678-B306F921AF1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2CADF8-2E65-4025-964D-8BAA61C536DB}"/>
              </a:ext>
            </a:extLst>
          </p:cNvPr>
          <p:cNvSpPr txBox="1"/>
          <p:nvPr/>
        </p:nvSpPr>
        <p:spPr>
          <a:xfrm>
            <a:off x="168751" y="255451"/>
            <a:ext cx="9753600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rgbClr val="7A84CC"/>
                </a:solidFill>
                <a:latin typeface="Proxima Nova"/>
              </a:rPr>
              <a:t>IV. Compromiso entre instituciones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88C149-AF49-4498-8688-35D4F51BB45C}"/>
              </a:ext>
            </a:extLst>
          </p:cNvPr>
          <p:cNvSpPr txBox="1"/>
          <p:nvPr/>
        </p:nvSpPr>
        <p:spPr>
          <a:xfrm>
            <a:off x="767489" y="3487864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50" charset="0"/>
              </a:rPr>
              <a:t>Titulares de las Dependencias y Organismos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061562-79B4-4048-AAA5-99983F8DAE95}"/>
              </a:ext>
            </a:extLst>
          </p:cNvPr>
          <p:cNvSpPr txBox="1"/>
          <p:nvPr/>
        </p:nvSpPr>
        <p:spPr>
          <a:xfrm>
            <a:off x="1578919" y="4256634"/>
            <a:ext cx="84681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indent="-3698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50" charset="0"/>
              </a:rPr>
              <a:t>Respaldar  y difundir el compromiso.</a:t>
            </a:r>
          </a:p>
          <a:p>
            <a:pPr marL="722313" indent="-3698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50" charset="0"/>
              </a:rPr>
              <a:t>Apoyo y recursos necesarios.</a:t>
            </a:r>
          </a:p>
          <a:p>
            <a:pPr marL="722313" indent="-3698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50" charset="0"/>
                <a:ea typeface="Calibri" panose="020F0502020204030204" pitchFamily="34" charset="0"/>
                <a:cs typeface="Arial Narrow" panose="020B0606020202030204" pitchFamily="34" charset="0"/>
              </a:rPr>
              <a:t>Asegurar la conformación de las Unidades y Comités en materia de control interno e integridad.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399E4D-C643-4F27-BD63-9E0AFFA48A30}"/>
              </a:ext>
            </a:extLst>
          </p:cNvPr>
          <p:cNvSpPr txBox="1"/>
          <p:nvPr/>
        </p:nvSpPr>
        <p:spPr>
          <a:xfrm>
            <a:off x="659626" y="1678592"/>
            <a:ext cx="77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50" charset="0"/>
              </a:rPr>
              <a:t>Secretaría de  Fiscalización y Rendición de Cuentas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8EA211-CBA8-43ED-8A62-3CF32A6D6EFC}"/>
              </a:ext>
            </a:extLst>
          </p:cNvPr>
          <p:cNvSpPr txBox="1"/>
          <p:nvPr/>
        </p:nvSpPr>
        <p:spPr>
          <a:xfrm>
            <a:off x="1578920" y="2280893"/>
            <a:ext cx="9034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indent="-3698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50" charset="0"/>
                <a:ea typeface="Calibri" panose="020F0502020204030204" pitchFamily="34" charset="0"/>
                <a:cs typeface="Arial Narrow" panose="020B0606020202030204" pitchFamily="34" charset="0"/>
              </a:rPr>
              <a:t>P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Arial Narrow" panose="020B0606020202030204" pitchFamily="34" charset="0"/>
              </a:rPr>
              <a:t>roporcionar la capacitación, asesoría y guía para la implementación.</a:t>
            </a:r>
          </a:p>
          <a:p>
            <a:pPr marL="722313" indent="-3698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Arial Narrow" panose="020B0606020202030204" pitchFamily="34" charset="0"/>
              </a:rPr>
              <a:t>Retroalimentar sobre los resultados de las evaluaciones periódicas </a:t>
            </a:r>
          </a:p>
        </p:txBody>
      </p:sp>
    </p:spTree>
    <p:extLst>
      <p:ext uri="{BB962C8B-B14F-4D97-AF65-F5344CB8AC3E}">
        <p14:creationId xmlns:p14="http://schemas.microsoft.com/office/powerpoint/2010/main" val="374282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97840A8-1232-498A-B63D-D22C72CA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3" y="1335727"/>
            <a:ext cx="6817417" cy="47134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9954F62-BBE7-4932-8ACD-F43ECB9B9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07"/>
          <a:stretch/>
        </p:blipFill>
        <p:spPr>
          <a:xfrm>
            <a:off x="0" y="6268277"/>
            <a:ext cx="12192000" cy="644157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56C722E-09D6-4A2B-B2F6-83A9CF63E33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8" t="6894" r="7229" b="87558"/>
          <a:stretch/>
        </p:blipFill>
        <p:spPr bwMode="auto">
          <a:xfrm>
            <a:off x="9922351" y="455508"/>
            <a:ext cx="1922780" cy="55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A2D29B8-9B74-4B68-8311-E6215663794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5546" r="58494" b="85918"/>
          <a:stretch/>
        </p:blipFill>
        <p:spPr bwMode="auto">
          <a:xfrm>
            <a:off x="7021704" y="303356"/>
            <a:ext cx="2697480" cy="858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969D80-F9BB-469A-B446-291CE7ECE571}"/>
              </a:ext>
            </a:extLst>
          </p:cNvPr>
          <p:cNvSpPr txBox="1"/>
          <p:nvPr/>
        </p:nvSpPr>
        <p:spPr>
          <a:xfrm>
            <a:off x="1759012" y="1339979"/>
            <a:ext cx="816333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/>
              </a:rPr>
              <a:t>CERO TOLERANCIA</a:t>
            </a:r>
          </a:p>
          <a:p>
            <a:pPr algn="ctr"/>
            <a:r>
              <a:rPr lang="es-ES" sz="3600" b="1" dirty="0">
                <a:solidFill>
                  <a:srgbClr val="C00000"/>
                </a:solidFill>
                <a:latin typeface="Proxima Nova"/>
              </a:rPr>
              <a:t>A LA CORRUPCIÓN</a:t>
            </a:r>
            <a:endParaRPr lang="es-MX" sz="3600" b="1" dirty="0">
              <a:solidFill>
                <a:srgbClr val="C00000"/>
              </a:solidFill>
              <a:latin typeface="Proxima Nova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042138B-D20D-4EF0-A73F-083680AC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963" y="2928698"/>
            <a:ext cx="3836843" cy="30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06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401</Words>
  <Application>Microsoft Office PowerPoint</Application>
  <PresentationFormat>Panorámica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Proxima Nova</vt:lpstr>
      <vt:lpstr>Proxima Nova Rg</vt:lpstr>
      <vt:lpstr>Proxima Nova 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er2</dc:creator>
  <cp:lastModifiedBy>Ma.de los Angeles Rodríguez Banda</cp:lastModifiedBy>
  <cp:revision>37</cp:revision>
  <cp:lastPrinted>2024-05-06T21:16:23Z</cp:lastPrinted>
  <dcterms:created xsi:type="dcterms:W3CDTF">2024-04-19T15:40:00Z</dcterms:created>
  <dcterms:modified xsi:type="dcterms:W3CDTF">2024-05-07T14:18:13Z</dcterms:modified>
</cp:coreProperties>
</file>